
<file path=[Content_Types].xml><?xml version="1.0" encoding="utf-8"?>
<Types xmlns="http://schemas.openxmlformats.org/package/2006/content-types">
  <Default ContentType="image/png" Extension="png"/>
  <Default ContentType="image/svg+xml" Extension="sv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8" r:id="rId1"/>
  </p:sldMasterIdLst>
  <p:notesMasterIdLst>
    <p:notesMasterId r:id="rId20"/>
  </p:notesMasterIdLst>
  <p:sldIdLst>
    <p:sldId id="256" r:id="rId2"/>
    <p:sldId id="300" r:id="rId3"/>
    <p:sldId id="260" r:id="rId4"/>
    <p:sldId id="296" r:id="rId5"/>
    <p:sldId id="295" r:id="rId6"/>
    <p:sldId id="298" r:id="rId7"/>
    <p:sldId id="282" r:id="rId8"/>
    <p:sldId id="305" r:id="rId9"/>
    <p:sldId id="297" r:id="rId10"/>
    <p:sldId id="306" r:id="rId11"/>
    <p:sldId id="281" r:id="rId12"/>
    <p:sldId id="302" r:id="rId13"/>
    <p:sldId id="307" r:id="rId14"/>
    <p:sldId id="303" r:id="rId15"/>
    <p:sldId id="304" r:id="rId16"/>
    <p:sldId id="312" r:id="rId17"/>
    <p:sldId id="311" r:id="rId18"/>
    <p:sldId id="31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4620" autoAdjust="0"/>
  </p:normalViewPr>
  <p:slideViewPr>
    <p:cSldViewPr snapToGrid="0">
      <p:cViewPr varScale="1">
        <p:scale>
          <a:sx n="113" d="100"/>
          <a:sy n="113" d="100"/>
        </p:scale>
        <p:origin x="5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CF86F-D3BC-4B7B-82E7-5FCF2CB7AD30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02409-C9E1-43EE-A706-1D91078F8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0C09990-94CE-42CB-9385-7293A6C1B4CD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539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372E-FFD9-4015-B426-02C13A27CFE7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47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16D3-0597-4F6A-A8BB-66A09618CBB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132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CB52-862C-408A-AB88-A340FECE2078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32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F85C-C76E-45D3-AD67-CA15D787E9FC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296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C6E1-A1B3-475A-9659-21DE3B1DAC3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09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AB6-3F79-4113-851D-6ADF02118ADD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70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3946-9E4D-4296-BF2D-72D7411CA07D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11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30EC-966B-46C8-9423-4471585089E1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87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0227-B8C1-4295-A4FB-CE51A2954898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19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0FD1-7FFF-47C8-ACCD-FAB02BB98450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124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AA5EAD7-91EE-4251-AE53-2F6ADF39B6CC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TDCJ Work In Progress Web Application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22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">
        <p15:prstTrans prst="fallOver"/>
      </p:transition>
    </mc:Choice>
    <mc:Fallback xmlns="">
      <p:transition advClick="0" advTm="100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4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32.png" Type="http://schemas.openxmlformats.org/officeDocument/2006/relationships/image"/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3.pn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18.pn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2" Target="../media/image35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.pn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3" Target="../media/image37.jpeg" Type="http://schemas.openxmlformats.org/officeDocument/2006/relationships/image"/><Relationship Id="rId7" Target="../media/image41.png" Type="http://schemas.openxmlformats.org/officeDocument/2006/relationships/image"/><Relationship Id="rId2" Target="../media/image16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40.jpeg" Type="http://schemas.openxmlformats.org/officeDocument/2006/relationships/image"/><Relationship Id="rId5" Target="../media/image39.jpeg" Type="http://schemas.openxmlformats.org/officeDocument/2006/relationships/image"/><Relationship Id="rId4" Target="../media/image38.png" Type="http://schemas.openxmlformats.org/officeDocument/2006/relationships/image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svg"/></Relationships>
</file>

<file path=ppt/slides/_rels/slide17.xml.rels><?xml version="1.0" encoding="UTF-8" standalone="yes" ?><Relationships xmlns="http://schemas.openxmlformats.org/package/2006/relationships"><Relationship Id="rId3" Target="../media/image46.png" Type="http://schemas.openxmlformats.org/officeDocument/2006/relationships/image"/><Relationship Id="rId2" Target="../media/image4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47.sv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5.png" Type="http://schemas.openxmlformats.org/officeDocument/2006/relationships/image"/><Relationship Id="rId7" Target="../media/image19.jpeg" Type="http://schemas.openxmlformats.org/officeDocument/2006/relationships/image"/><Relationship Id="rId2" Target="../media/image14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8.png" Type="http://schemas.openxmlformats.org/officeDocument/2006/relationships/image"/><Relationship Id="rId5" Target="../media/image17.jpeg" Type="http://schemas.openxmlformats.org/officeDocument/2006/relationships/image"/><Relationship Id="rId4" Target="../media/image16.pn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8" Target="../media/image26.png" Type="http://schemas.openxmlformats.org/officeDocument/2006/relationships/image"/><Relationship Id="rId3" Target="../media/image21.jpeg" Type="http://schemas.openxmlformats.org/officeDocument/2006/relationships/image"/><Relationship Id="rId7" Target="../media/image25.png" Type="http://schemas.openxmlformats.org/officeDocument/2006/relationships/image"/><Relationship Id="rId2" Target="../media/image20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4.png" Type="http://schemas.openxmlformats.org/officeDocument/2006/relationships/image"/><Relationship Id="rId11" Target="../media/image29.png" Type="http://schemas.openxmlformats.org/officeDocument/2006/relationships/image"/><Relationship Id="rId5" Target="../media/image23.png" Type="http://schemas.openxmlformats.org/officeDocument/2006/relationships/image"/><Relationship Id="rId10" Target="../media/image28.png" Type="http://schemas.openxmlformats.org/officeDocument/2006/relationships/image"/><Relationship Id="rId4" Target="../media/image22.png" Type="http://schemas.openxmlformats.org/officeDocument/2006/relationships/image"/><Relationship Id="rId9" Target="../media/image27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AC07-FD7F-482E-90C8-E23A6530C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905" y="865594"/>
            <a:ext cx="10473342" cy="2832920"/>
          </a:xfrm>
        </p:spPr>
        <p:txBody>
          <a:bodyPr>
            <a:normAutofit/>
          </a:bodyPr>
          <a:lstStyle/>
          <a:p>
            <a:pPr algn="l"/>
            <a:r>
              <a:rPr lang="en-US" sz="4600" dirty="0"/>
              <a:t>Webhead &amp; Workforce Development Boards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5152E-B15E-467F-9221-B8B76CF6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2303" y="5641106"/>
            <a:ext cx="4063478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dirty="0">
                <a:solidFill>
                  <a:srgbClr val="FFFFFF">
                    <a:alpha val="80000"/>
                  </a:srgbClr>
                </a:solidFill>
              </a:rPr>
              <a:t>Webhead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27B25-281F-4D93-A317-A1D47EAE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4591" y="4825816"/>
            <a:ext cx="1363660" cy="13404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9552F9A-DDDF-4921-A241-750F4C01DDE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25" y="5142047"/>
            <a:ext cx="3547798" cy="848221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F3D07E-B508-48B6-9BE6-BDCE5797CF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979" y="4966082"/>
            <a:ext cx="1828800" cy="120015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82883C2-685F-4829-B7D5-BA62B82DD49B}"/>
              </a:ext>
            </a:extLst>
          </p:cNvPr>
          <p:cNvSpPr txBox="1">
            <a:spLocks/>
          </p:cNvSpPr>
          <p:nvPr/>
        </p:nvSpPr>
        <p:spPr>
          <a:xfrm>
            <a:off x="0" y="6583680"/>
            <a:ext cx="121920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www.webheadtech.com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51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1000">
        <p15:prstTrans prst="fallOver"/>
      </p:transition>
    </mc:Choice>
    <mc:Fallback xmlns="">
      <p:transition advClick="0" advTm="1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12A5BA-B063-4B33-AB08-86CF7D23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DFAF29-6BD8-4A93-A292-D6A8C6EFB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3BB34A6-31BD-4BBB-A8C8-C3E81A71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198623-51B6-48E8-92E4-93B27B4DE45B}"/>
              </a:ext>
            </a:extLst>
          </p:cNvPr>
          <p:cNvSpPr txBox="1"/>
          <p:nvPr/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Latest trends…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2EA919-2719-480A-B73C-A8DAE45AB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571039"/>
            <a:ext cx="3993942" cy="36970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F4E9B4-BE85-45F4-8672-47D51F14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9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flash/>
      </p:transition>
    </mc:Choice>
    <mc:Fallback xmlns="">
      <p:transition spd="slow" advClick="0" advTm="1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F83C-0D6E-4789-950F-D13D9201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5400" dirty="0"/>
              <a:t>INTERACTIVE MAPS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8446D7-ABF4-4F8B-87D8-CAA01E03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www.webheadtech.com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57E909-3BBC-41D9-96B9-BDC96A233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65" y="1324447"/>
            <a:ext cx="9945069" cy="334700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61DC90E-8641-4BCA-8EEC-8005E801B10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7294" y="5057080"/>
            <a:ext cx="3241200" cy="105186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7B246B6-453D-41B4-B62C-7DA580B1860F}"/>
              </a:ext>
            </a:extLst>
          </p:cNvPr>
          <p:cNvSpPr txBox="1"/>
          <p:nvPr/>
        </p:nvSpPr>
        <p:spPr>
          <a:xfrm>
            <a:off x="745724" y="4799149"/>
            <a:ext cx="4403325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BENEFITS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Great at Promoting Locations &amp; Keeping Audience Engaged with Memorable Experience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Takes seconds to update with real data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Mobile Friendly  </a:t>
            </a:r>
          </a:p>
        </p:txBody>
      </p:sp>
    </p:spTree>
    <p:extLst>
      <p:ext uri="{BB962C8B-B14F-4D97-AF65-F5344CB8AC3E}">
        <p14:creationId xmlns:p14="http://schemas.microsoft.com/office/powerpoint/2010/main" val="213784920"/>
      </p:ext>
    </p:extLst>
  </p:cSld>
  <p:clrMapOvr>
    <a:masterClrMapping/>
  </p:clrMapOvr>
  <p:transition spd="med" advClick="0" advTm="1000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F83C-0D6E-4789-950F-D13D9201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5400" dirty="0"/>
              <a:t>ONLINE SECURED FORMS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8446D7-ABF4-4F8B-87D8-CAA01E03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www.webheadtech.com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8094C6-1B86-4803-9549-CDB7F67E9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866" y="5254625"/>
            <a:ext cx="3162300" cy="12382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3FCE374-74CD-4A5B-B363-57E749F40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50335"/>
            <a:ext cx="4815469" cy="46942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13D6EA-6B50-4D4B-BE51-5863FCF5EB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2768" y="3650036"/>
            <a:ext cx="2880733" cy="27063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C0A808-8DC8-4955-AFDD-CD22ABE77953}"/>
              </a:ext>
            </a:extLst>
          </p:cNvPr>
          <p:cNvSpPr txBox="1"/>
          <p:nvPr/>
        </p:nvSpPr>
        <p:spPr>
          <a:xfrm>
            <a:off x="7396574" y="997685"/>
            <a:ext cx="4403325" cy="28623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BENEFITS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Automated Process for Audience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Saves Effort and Reduces Errors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Improves Quality of Submitted Applications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Data submitted integrates easily into workflow processes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Minimal Administrative Overhead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Improves Data Management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05720"/>
      </p:ext>
    </p:extLst>
  </p:cSld>
  <p:clrMapOvr>
    <a:masterClrMapping/>
  </p:clrMapOvr>
  <p:transition spd="slow" advClick="0" advTm="100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F83C-0D6E-4789-950F-D13D9201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5400" dirty="0"/>
              <a:t>Video content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8446D7-ABF4-4F8B-87D8-CAA01E03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www.webheadtech.com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C0A808-8DC8-4955-AFDD-CD22ABE77953}"/>
              </a:ext>
            </a:extLst>
          </p:cNvPr>
          <p:cNvSpPr txBox="1"/>
          <p:nvPr/>
        </p:nvSpPr>
        <p:spPr>
          <a:xfrm>
            <a:off x="7574136" y="1465412"/>
            <a:ext cx="4403325" cy="25853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BENEFITS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Videos Boost Conversion Rates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Personalizes Messaging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Showcases Personality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Helps Establish You as a Technology Adopter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Increases Brand Awareness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Improves Search Engine Ranking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B6A45C-4747-48F7-91BD-56A1EB815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39" y="1465412"/>
            <a:ext cx="6930627" cy="36999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061173-D534-426B-9E69-3864C1668C9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49236" y="5107151"/>
            <a:ext cx="3241200" cy="105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F83C-0D6E-4789-950F-D13D9201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5400" dirty="0"/>
              <a:t>ONLINE CHAT FEATURE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8446D7-ABF4-4F8B-87D8-CAA01E03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5128" y="6495066"/>
            <a:ext cx="5901458" cy="274320"/>
          </a:xfrm>
        </p:spPr>
        <p:txBody>
          <a:bodyPr/>
          <a:lstStyle/>
          <a:p>
            <a:r>
              <a:rPr lang="en-US" dirty="0"/>
              <a:t>www.webheadtech.com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BECFB0-4217-40A0-94DA-E1019D4116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63" b="1679"/>
          <a:stretch/>
        </p:blipFill>
        <p:spPr>
          <a:xfrm>
            <a:off x="482353" y="1754700"/>
            <a:ext cx="3796730" cy="31747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805544-A7AC-4B11-BD8F-E9FE34315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546" y="3796497"/>
            <a:ext cx="3220115" cy="24762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558408-C8EA-4586-9437-C64B8619D5DD}"/>
              </a:ext>
            </a:extLst>
          </p:cNvPr>
          <p:cNvSpPr txBox="1"/>
          <p:nvPr/>
        </p:nvSpPr>
        <p:spPr>
          <a:xfrm>
            <a:off x="7306322" y="1166049"/>
            <a:ext cx="4403325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BENEFITS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Improves Client Service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Discover Client Pain Points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Create a 2 way Communication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Client Convenience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Shows Level of Commitment to Clients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70A32B-EDFC-48DD-AC78-46E7448BD93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402" y="5486400"/>
            <a:ext cx="3434245" cy="78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4435519"/>
      </p:ext>
    </p:extLst>
  </p:cSld>
  <p:clrMapOvr>
    <a:masterClrMapping/>
  </p:clrMapOvr>
  <p:transition spd="slow" advClick="0" advTm="1000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F83C-0D6E-4789-950F-D13D9201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359" y="195465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5400" dirty="0"/>
              <a:t>SOCIAL MEDIA INTEGRATION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8446D7-ABF4-4F8B-87D8-CAA01E03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www.webheadtech.com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1728C8-5009-40CB-B844-F34022CCD74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56483" y="5280531"/>
            <a:ext cx="3226940" cy="9089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51257D-A087-4DC5-82DE-3D8D9DA68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934" y="949648"/>
            <a:ext cx="5982086" cy="49587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C37C2A-ACAF-41B8-9B6A-E18ED2A5630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48198" y="1608560"/>
            <a:ext cx="1015013" cy="9443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09CB2B-EEB8-4C4E-8DF3-C6C0C5CE14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6995" y="1734822"/>
            <a:ext cx="866446" cy="8180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C65618-C609-4C2A-A55E-6F8E0552C5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52924" y="1672933"/>
            <a:ext cx="1015013" cy="9727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CEB1842-1D0B-4B56-AE35-9BE3933D0214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47420" y="1840206"/>
            <a:ext cx="1609725" cy="6381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E07250D-2B72-4610-97F5-709D7A6BACE2}"/>
              </a:ext>
            </a:extLst>
          </p:cNvPr>
          <p:cNvSpPr txBox="1"/>
          <p:nvPr/>
        </p:nvSpPr>
        <p:spPr>
          <a:xfrm>
            <a:off x="7183013" y="3099592"/>
            <a:ext cx="4403325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BENEFITS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Great at Promoting Locations &amp; keeping audience Engaged with Memorable Experience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Takes seconds to update with real data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Mobile Friendly  </a:t>
            </a:r>
          </a:p>
        </p:txBody>
      </p:sp>
    </p:spTree>
    <p:extLst>
      <p:ext uri="{BB962C8B-B14F-4D97-AF65-F5344CB8AC3E}">
        <p14:creationId xmlns:p14="http://schemas.microsoft.com/office/powerpoint/2010/main" val="558758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">
        <p159:morph option="byObject"/>
      </p:transition>
    </mc:Choice>
    <mc:Fallback xmlns="">
      <p:transition spd="slow" advClick="0" advTm="1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F83C-0D6E-4789-950F-D13D9201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359" y="195465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5400" dirty="0"/>
              <a:t>Quick stats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8446D7-ABF4-4F8B-87D8-CAA01E03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9152" y="6525375"/>
            <a:ext cx="5901458" cy="274320"/>
          </a:xfrm>
        </p:spPr>
        <p:txBody>
          <a:bodyPr/>
          <a:lstStyle/>
          <a:p>
            <a:r>
              <a:rPr lang="en-US" dirty="0"/>
              <a:t>www.webheadtech.com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C435F8-9326-4B35-ADAE-EB4E25CF4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530" y="1196059"/>
            <a:ext cx="6627948" cy="474454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A47891-C930-488F-BF69-690C496BB36C}"/>
              </a:ext>
            </a:extLst>
          </p:cNvPr>
          <p:cNvSpPr/>
          <p:nvPr/>
        </p:nvSpPr>
        <p:spPr>
          <a:xfrm>
            <a:off x="1042359" y="2983554"/>
            <a:ext cx="31745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VIDEO CONTENT</a:t>
            </a:r>
          </a:p>
        </p:txBody>
      </p:sp>
      <p:pic>
        <p:nvPicPr>
          <p:cNvPr id="6" name="Graphic 5" descr="Projector">
            <a:extLst>
              <a:ext uri="{FF2B5EF4-FFF2-40B4-BE49-F238E27FC236}">
                <a16:creationId xmlns:a16="http://schemas.microsoft.com/office/drawing/2014/main" id="{EBD6E131-1E09-45D4-9091-C4C826E9E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10780" y="3429000"/>
            <a:ext cx="1171085" cy="117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10134"/>
      </p:ext>
    </p:extLst>
  </p:cSld>
  <p:clrMapOvr>
    <a:masterClrMapping/>
  </p:clrMapOvr>
  <p:transition spd="slow" advClick="0" advTm="1000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F83C-0D6E-4789-950F-D13D9201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359" y="195465"/>
            <a:ext cx="10515600" cy="1325563"/>
          </a:xfrm>
        </p:spPr>
        <p:txBody>
          <a:bodyPr anchor="t">
            <a:normAutofit/>
          </a:bodyPr>
          <a:lstStyle/>
          <a:p>
            <a:r>
              <a:rPr lang="en-US" sz="5400" dirty="0"/>
              <a:t>Quick stats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8446D7-ABF4-4F8B-87D8-CAA01E03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0475" y="6525375"/>
            <a:ext cx="5901458" cy="274320"/>
          </a:xfrm>
        </p:spPr>
        <p:txBody>
          <a:bodyPr/>
          <a:lstStyle/>
          <a:p>
            <a:r>
              <a:rPr lang="en-US" dirty="0"/>
              <a:t>www.webheadtech.com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A47891-C930-488F-BF69-690C496BB36C}"/>
              </a:ext>
            </a:extLst>
          </p:cNvPr>
          <p:cNvSpPr/>
          <p:nvPr/>
        </p:nvSpPr>
        <p:spPr>
          <a:xfrm>
            <a:off x="892650" y="2844225"/>
            <a:ext cx="31745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CHAT FEATURE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26ACB7-6675-4B49-9DDC-B447B8367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933" y="1153858"/>
            <a:ext cx="6866283" cy="4807443"/>
          </a:xfrm>
          <a:prstGeom prst="rect">
            <a:avLst/>
          </a:prstGeom>
        </p:spPr>
      </p:pic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EB0CEEB9-659F-489D-85C8-DBED651C06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0908" y="3274179"/>
            <a:ext cx="1478018" cy="147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92877"/>
      </p:ext>
    </p:extLst>
  </p:cSld>
  <p:clrMapOvr>
    <a:masterClrMapping/>
  </p:clrMapOvr>
  <p:transition spd="med" advClick="0" advTm="2000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12A5BA-B063-4B33-AB08-86CF7D23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DFAF29-6BD8-4A93-A292-D6A8C6EFB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3BB34A6-31BD-4BBB-A8C8-C3E81A71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198623-51B6-48E8-92E4-93B27B4DE45B}"/>
              </a:ext>
            </a:extLst>
          </p:cNvPr>
          <p:cNvSpPr txBox="1"/>
          <p:nvPr/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THANK YOU. </a:t>
            </a:r>
          </a:p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WWW.WEBHEADTECH.COM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2EA919-2719-480A-B73C-A8DAE45AB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571039"/>
            <a:ext cx="3993942" cy="36970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F4E9B4-BE85-45F4-8672-47D51F14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01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flash/>
      </p:transition>
    </mc:Choice>
    <mc:Fallback xmlns="">
      <p:transition spd="slow" advClick="0" advTm="1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12A5BA-B063-4B33-AB08-86CF7D23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DFAF29-6BD8-4A93-A292-D6A8C6EFB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3BB34A6-31BD-4BBB-A8C8-C3E81A71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198623-51B6-48E8-92E4-93B27B4DE45B}"/>
              </a:ext>
            </a:extLst>
          </p:cNvPr>
          <p:cNvSpPr txBox="1"/>
          <p:nvPr/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ABOUT US…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2EA919-2719-480A-B73C-A8DAE45AB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571039"/>
            <a:ext cx="3993942" cy="36970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F4E9B4-BE85-45F4-8672-47D51F14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867115"/>
      </p:ext>
    </p:extLst>
  </p:cSld>
  <p:clrMapOvr>
    <a:masterClrMapping/>
  </p:clrMapOvr>
  <p:transition spd="slow" advClick="0" advTm="1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03D838-D671-4687-858F-0B0CA6D20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08731" cy="6721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A3840DA-9832-43E9-AC17-294FF8BE11EB}"/>
              </a:ext>
            </a:extLst>
          </p:cNvPr>
          <p:cNvSpPr txBox="1"/>
          <p:nvPr/>
        </p:nvSpPr>
        <p:spPr>
          <a:xfrm>
            <a:off x="8396654" y="246185"/>
            <a:ext cx="36663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Celebrating 25 Years in Business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 Founded at the advent of the Internet in 1994 by 3 UTSA graduates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Woman, minority-owned certified business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Corporate headquarters in San Antonio with a facility security clearance level (TS FCL) with secret processing at site location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45+ employees nationwide, 75% hold security clearances, </a:t>
            </a:r>
            <a:br>
              <a:rPr lang="en-US" dirty="0"/>
            </a:br>
            <a:r>
              <a:rPr lang="en-US" dirty="0"/>
              <a:t>95% STEM degrees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Recognized by Industry for: Growth,  as a top development company and best places to work</a:t>
            </a:r>
            <a:br>
              <a:rPr lang="en-US" dirty="0"/>
            </a:b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FCE2829-F85D-4894-BA4D-09E4ABE5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3680"/>
            <a:ext cx="10893778" cy="274320"/>
          </a:xfrm>
        </p:spPr>
        <p:txBody>
          <a:bodyPr/>
          <a:lstStyle/>
          <a:p>
            <a:r>
              <a:rPr lang="en-US" dirty="0"/>
              <a:t>www.webheadtech.com</a:t>
            </a:r>
          </a:p>
        </p:txBody>
      </p:sp>
    </p:spTree>
    <p:extLst>
      <p:ext uri="{BB962C8B-B14F-4D97-AF65-F5344CB8AC3E}">
        <p14:creationId xmlns:p14="http://schemas.microsoft.com/office/powerpoint/2010/main" val="410137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">
        <p:circle/>
      </p:transition>
    </mc:Choice>
    <mc:Fallback xmlns="">
      <p:transition spd="slow" advClick="0" advTm="1000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BB312827-5C7F-48C7-A935-CE8FE79D27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07" r="-1" b="42206"/>
          <a:stretch/>
        </p:blipFill>
        <p:spPr>
          <a:xfrm>
            <a:off x="6176433" y="10"/>
            <a:ext cx="6015567" cy="3920034"/>
          </a:xfrm>
          <a:custGeom>
            <a:avLst/>
            <a:gdLst>
              <a:gd name="connsiteX0" fmla="*/ 0 w 6015567"/>
              <a:gd name="connsiteY0" fmla="*/ 0 h 3920044"/>
              <a:gd name="connsiteX1" fmla="*/ 6015567 w 6015567"/>
              <a:gd name="connsiteY1" fmla="*/ 0 h 3920044"/>
              <a:gd name="connsiteX2" fmla="*/ 6015567 w 6015567"/>
              <a:gd name="connsiteY2" fmla="*/ 3920044 h 3920044"/>
              <a:gd name="connsiteX3" fmla="*/ 2469659 w 6015567"/>
              <a:gd name="connsiteY3" fmla="*/ 3920044 h 3920044"/>
              <a:gd name="connsiteX4" fmla="*/ 2469659 w 6015567"/>
              <a:gd name="connsiteY4" fmla="*/ 3103224 h 3920044"/>
              <a:gd name="connsiteX5" fmla="*/ 0 w 6015567"/>
              <a:gd name="connsiteY5" fmla="*/ 310322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920044"/>
                </a:lnTo>
                <a:lnTo>
                  <a:pt x="2469659" y="3920044"/>
                </a:lnTo>
                <a:lnTo>
                  <a:pt x="2469659" y="3103224"/>
                </a:lnTo>
                <a:lnTo>
                  <a:pt x="0" y="3103224"/>
                </a:lnTo>
                <a:close/>
              </a:path>
            </a:pathLst>
          </a:custGeom>
        </p:spPr>
      </p:pic>
      <p:pic>
        <p:nvPicPr>
          <p:cNvPr id="9" name="Picture 8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6550EA85-42DB-47ED-9553-D474A30F66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3" b="7761"/>
          <a:stretch/>
        </p:blipFill>
        <p:spPr>
          <a:xfrm>
            <a:off x="20" y="4069976"/>
            <a:ext cx="3535311" cy="2788023"/>
          </a:xfrm>
          <a:prstGeom prst="rect">
            <a:avLst/>
          </a:prstGeom>
        </p:spPr>
      </p:pic>
      <p:pic>
        <p:nvPicPr>
          <p:cNvPr id="6" name="Picture 5" descr="A picture containing person, laptop, indoor, sitting&#10;&#10;Description generated with very high confidence">
            <a:extLst>
              <a:ext uri="{FF2B5EF4-FFF2-40B4-BE49-F238E27FC236}">
                <a16:creationId xmlns:a16="http://schemas.microsoft.com/office/drawing/2014/main" id="{35BB5BB3-8C24-4ACB-97F6-C994168E43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311" b="29561"/>
          <a:stretch/>
        </p:blipFill>
        <p:spPr>
          <a:xfrm>
            <a:off x="3610687" y="3120651"/>
            <a:ext cx="4789093" cy="3600824"/>
          </a:xfrm>
          <a:prstGeom prst="rect">
            <a:avLst/>
          </a:prstGeom>
        </p:spPr>
      </p:pic>
      <p:pic>
        <p:nvPicPr>
          <p:cNvPr id="4" name="Picture 3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740D121F-8C0A-40E7-AD5A-6AEA5E94DCF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937" b="-1"/>
          <a:stretch/>
        </p:blipFill>
        <p:spPr>
          <a:xfrm>
            <a:off x="1" y="10"/>
            <a:ext cx="6015567" cy="3920034"/>
          </a:xfrm>
          <a:custGeom>
            <a:avLst/>
            <a:gdLst>
              <a:gd name="connsiteX0" fmla="*/ 0 w 6015567"/>
              <a:gd name="connsiteY0" fmla="*/ 0 h 3920044"/>
              <a:gd name="connsiteX1" fmla="*/ 6015567 w 6015567"/>
              <a:gd name="connsiteY1" fmla="*/ 0 h 3920044"/>
              <a:gd name="connsiteX2" fmla="*/ 6015567 w 6015567"/>
              <a:gd name="connsiteY2" fmla="*/ 3103224 h 3920044"/>
              <a:gd name="connsiteX3" fmla="*/ 3545908 w 6015567"/>
              <a:gd name="connsiteY3" fmla="*/ 3103224 h 3920044"/>
              <a:gd name="connsiteX4" fmla="*/ 3545908 w 6015567"/>
              <a:gd name="connsiteY4" fmla="*/ 3920044 h 3920044"/>
              <a:gd name="connsiteX5" fmla="*/ 0 w 6015567"/>
              <a:gd name="connsiteY5" fmla="*/ 392004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103224"/>
                </a:lnTo>
                <a:lnTo>
                  <a:pt x="3545908" y="3103224"/>
                </a:lnTo>
                <a:lnTo>
                  <a:pt x="3545908" y="3920044"/>
                </a:lnTo>
                <a:lnTo>
                  <a:pt x="0" y="3920044"/>
                </a:lnTo>
                <a:close/>
              </a:path>
            </a:pathLst>
          </a:cu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D3E4E7-8BF0-4756-84F9-698255F6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Webhead </a:t>
            </a:r>
          </a:p>
        </p:txBody>
      </p:sp>
      <p:pic>
        <p:nvPicPr>
          <p:cNvPr id="7" name="Picture 2" descr="Inline image 1">
            <a:extLst>
              <a:ext uri="{FF2B5EF4-FFF2-40B4-BE49-F238E27FC236}">
                <a16:creationId xmlns:a16="http://schemas.microsoft.com/office/drawing/2014/main" id="{C0EADC53-EDB5-49CC-978A-4B493EEC23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3" r="56325" b="-1"/>
          <a:stretch/>
        </p:blipFill>
        <p:spPr bwMode="auto">
          <a:xfrm>
            <a:off x="8646161" y="4069976"/>
            <a:ext cx="3545840" cy="278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537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35825-C994-4555-B2C0-D0FB693A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3680"/>
            <a:ext cx="12192000" cy="274320"/>
          </a:xfrm>
        </p:spPr>
        <p:txBody>
          <a:bodyPr/>
          <a:lstStyle/>
          <a:p>
            <a:pPr algn="ctr"/>
            <a:r>
              <a:rPr lang="en-US" dirty="0"/>
              <a:t>www.webheadtech.com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70120F-D18C-4A07-A203-20CF9AB0E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611" y="1769454"/>
            <a:ext cx="8140823" cy="47012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6F2237-9CA2-42DB-AA95-F4D16B3C4105}"/>
              </a:ext>
            </a:extLst>
          </p:cNvPr>
          <p:cNvSpPr txBox="1"/>
          <p:nvPr/>
        </p:nvSpPr>
        <p:spPr>
          <a:xfrm>
            <a:off x="930959" y="387296"/>
            <a:ext cx="107364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PROUDLY SERVING OUR CLIENTS FROM ACROSS THE NATION…</a:t>
            </a:r>
          </a:p>
        </p:txBody>
      </p:sp>
    </p:spTree>
    <p:extLst>
      <p:ext uri="{BB962C8B-B14F-4D97-AF65-F5344CB8AC3E}">
        <p14:creationId xmlns:p14="http://schemas.microsoft.com/office/powerpoint/2010/main" val="3349186618"/>
      </p:ext>
    </p:extLst>
  </p:cSld>
  <p:clrMapOvr>
    <a:masterClrMapping/>
  </p:clrMapOvr>
  <p:transition spd="slow" advClick="0" advTm="1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12A5BA-B063-4B33-AB08-86CF7D23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DFAF29-6BD8-4A93-A292-D6A8C6EFB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3BB34A6-31BD-4BBB-A8C8-C3E81A71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198623-51B6-48E8-92E4-93B27B4DE45B}"/>
              </a:ext>
            </a:extLst>
          </p:cNvPr>
          <p:cNvSpPr txBox="1"/>
          <p:nvPr/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OUR EXPERIENCE WITH WORKFORCES…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2EA919-2719-480A-B73C-A8DAE45AB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571039"/>
            <a:ext cx="3993942" cy="36970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F4E9B4-BE85-45F4-8672-47D51F14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114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wind"/>
      </p:transition>
    </mc:Choice>
    <mc:Fallback xmlns="">
      <p:transition spd="slow" advClick="0" advTm="1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71EFA1-D8AD-4A8E-B318-CAE469BB2AE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2DF"/>
              </a:clrFrom>
              <a:clrTo>
                <a:srgbClr val="FFF2D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46105" y="1597449"/>
            <a:ext cx="4115678" cy="9859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A29381-531A-4679-AAAA-892C88BA711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34001" y="3208708"/>
            <a:ext cx="3627782" cy="13019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F277F7-E674-4491-B36A-48663E055A3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9347" y="178601"/>
            <a:ext cx="6367029" cy="17935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350125-D3B0-446E-B1ED-2FD890036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414" y="4510614"/>
            <a:ext cx="3132938" cy="12720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9A350CF-4AF6-4E8C-8FF5-ED8F983A5F1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2233" y="2143369"/>
            <a:ext cx="5526576" cy="179353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7D7D065-5F81-4DBB-A000-04C9B547C4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6133" y="4755975"/>
            <a:ext cx="2657475" cy="128587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C129838-31CC-46CC-B69B-9C4AA19A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3680"/>
            <a:ext cx="12192000" cy="274320"/>
          </a:xfrm>
        </p:spPr>
        <p:txBody>
          <a:bodyPr/>
          <a:lstStyle/>
          <a:p>
            <a:pPr algn="ctr"/>
            <a:r>
              <a:rPr lang="en-US" dirty="0"/>
              <a:t>www.webheadtech.com</a:t>
            </a:r>
          </a:p>
        </p:txBody>
      </p:sp>
    </p:spTree>
    <p:extLst>
      <p:ext uri="{BB962C8B-B14F-4D97-AF65-F5344CB8AC3E}">
        <p14:creationId xmlns:p14="http://schemas.microsoft.com/office/powerpoint/2010/main" val="321621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">
        <p:fade/>
      </p:transition>
    </mc:Choice>
    <mc:Fallback xmlns="">
      <p:transition spd="med" advClick="0" advTm="1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12A5BA-B063-4B33-AB08-86CF7D23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DFAF29-6BD8-4A93-A292-D6A8C6EFB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3BB34A6-31BD-4BBB-A8C8-C3E81A71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198623-51B6-48E8-92E4-93B27B4DE45B}"/>
              </a:ext>
            </a:extLst>
          </p:cNvPr>
          <p:cNvSpPr txBox="1"/>
          <p:nvPr/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services…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2EA919-2719-480A-B73C-A8DAE45AB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571039"/>
            <a:ext cx="3993942" cy="36970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F4E9B4-BE85-45F4-8672-47D51F14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575895"/>
      </p:ext>
    </p:extLst>
  </p:cSld>
  <p:clrMapOvr>
    <a:masterClrMapping/>
  </p:clrMapOvr>
  <p:transition spd="slow" advClick="0" advTm="1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015B11-66DE-43FC-9989-AC3A5A228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008" y="797384"/>
            <a:ext cx="5177545" cy="5600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37DCC3-3962-4695-B9E3-15F38666D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653" y="1756929"/>
            <a:ext cx="1460463" cy="3084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114726B-F446-436F-BFB8-7E1C5E0C9D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2319" y="1367256"/>
            <a:ext cx="5344001" cy="56007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5F12134-34D9-4D1C-BD11-E4AE537258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2963" y="2243097"/>
            <a:ext cx="5450436" cy="75700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36626D1-1C3D-495F-98B1-B1069258A0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9996" y="3111278"/>
            <a:ext cx="4457700" cy="4095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0F5C8F-2874-4DC7-85FC-8B4F1F91A2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686" y="3672190"/>
            <a:ext cx="5334000" cy="4095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AE31D79-77BB-41D5-B57E-D0F61F64AA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5675" y="4148705"/>
            <a:ext cx="3562350" cy="3714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903A3AB-4853-4605-969D-1C40D3C7E0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54653" y="4621351"/>
            <a:ext cx="4914900" cy="5238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D0D3F2F-8DE8-4DE1-859F-CF9124A541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54452" y="5234655"/>
            <a:ext cx="4843244" cy="4005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81CCC1A-8B8E-40A6-BA00-5DFEECC6CE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47762" y="5889599"/>
            <a:ext cx="5781675" cy="352425"/>
          </a:xfrm>
          <a:prstGeom prst="rect">
            <a:avLst/>
          </a:prstGeom>
        </p:spPr>
      </p:pic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1252F92F-3386-4893-ACBE-308E9771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83680"/>
            <a:ext cx="12192000" cy="274320"/>
          </a:xfrm>
        </p:spPr>
        <p:txBody>
          <a:bodyPr/>
          <a:lstStyle/>
          <a:p>
            <a:pPr algn="ctr"/>
            <a:r>
              <a:rPr lang="en-US" dirty="0"/>
              <a:t>www.webheadtech.com</a:t>
            </a:r>
          </a:p>
        </p:txBody>
      </p:sp>
    </p:spTree>
    <p:extLst>
      <p:ext uri="{BB962C8B-B14F-4D97-AF65-F5344CB8AC3E}">
        <p14:creationId xmlns:p14="http://schemas.microsoft.com/office/powerpoint/2010/main" val="106469877"/>
      </p:ext>
    </p:extLst>
  </p:cSld>
  <p:clrMapOvr>
    <a:masterClrMapping/>
  </p:clrMapOvr>
  <p:transition spd="med" advClick="0" advTm="1000">
    <p:pul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237</Words>
  <Application>Microsoft Office PowerPoint</Application>
  <PresentationFormat>Widescreen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Courier New</vt:lpstr>
      <vt:lpstr>Tw Cen MT</vt:lpstr>
      <vt:lpstr>Tw Cen MT Condensed</vt:lpstr>
      <vt:lpstr>Wingdings 3</vt:lpstr>
      <vt:lpstr>Integral</vt:lpstr>
      <vt:lpstr>Webhead &amp; Workforce Development Boards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INTERACTIVE MAPS</vt:lpstr>
      <vt:lpstr>ONLINE SECURED FORMS</vt:lpstr>
      <vt:lpstr>Video content</vt:lpstr>
      <vt:lpstr>ONLINE CHAT FEATURE</vt:lpstr>
      <vt:lpstr>SOCIAL MEDIA INTEGRATION </vt:lpstr>
      <vt:lpstr>Quick stats </vt:lpstr>
      <vt:lpstr>Quick stats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Webhead &amp; Workforce Development Boards</dc:title>
  <dc:creator>Melissa Adame</dc:creator>
  <cp:lastModifiedBy>Melissa Adame</cp:lastModifiedBy>
  <cp:revision>25</cp:revision>
  <dcterms:created xsi:type="dcterms:W3CDTF">2019-03-21T18:27:52Z</dcterms:created>
  <dcterms:modified xsi:type="dcterms:W3CDTF">2019-03-22T15:42:53Z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925621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